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468" r:id="rId3"/>
    <p:sldId id="2462" r:id="rId4"/>
    <p:sldId id="2451" r:id="rId5"/>
    <p:sldId id="2459" r:id="rId6"/>
    <p:sldId id="2461" r:id="rId7"/>
    <p:sldId id="2482" r:id="rId8"/>
    <p:sldId id="2454" r:id="rId9"/>
    <p:sldId id="2477" r:id="rId10"/>
    <p:sldId id="2479" r:id="rId11"/>
    <p:sldId id="2457" r:id="rId12"/>
    <p:sldId id="2480" r:id="rId13"/>
    <p:sldId id="2481" r:id="rId14"/>
    <p:sldId id="2465" r:id="rId1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ttalundin74@gmail.com" initials="l" lastIdx="1" clrIdx="0">
    <p:extLst>
      <p:ext uri="{19B8F6BF-5375-455C-9EA6-DF929625EA0E}">
        <p15:presenceInfo xmlns:p15="http://schemas.microsoft.com/office/powerpoint/2012/main" userId="78836acc0f396d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377"/>
    <a:srgbClr val="FFD1D1"/>
    <a:srgbClr val="E2EDFA"/>
    <a:srgbClr val="D5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3995" autoAdjust="0"/>
  </p:normalViewPr>
  <p:slideViewPr>
    <p:cSldViewPr snapToGrid="0" showGuides="1">
      <p:cViewPr varScale="1">
        <p:scale>
          <a:sx n="105" d="100"/>
          <a:sy n="105" d="100"/>
        </p:scale>
        <p:origin x="834" y="126"/>
      </p:cViewPr>
      <p:guideLst>
        <p:guide orient="horz" pos="10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634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3C333A8-9272-4EB3-9C08-F095DDDA1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257C28-016A-49FA-B668-B4E9F16FC0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A109-2E20-45CC-8A0B-F47B84BEDC63}" type="datetimeFigureOut">
              <a:rPr lang="en-SE" smtClean="0"/>
              <a:t>12/03/2024</a:t>
            </a:fld>
            <a:endParaRPr lang="en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5C7D623-BD81-4276-9831-B165CC0B2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277D9E9-ACE1-4182-99B2-E7A3C8D473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EC30A-6D4A-4585-A486-6F61E1BE0DD5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214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E0D9D-2A97-481D-BA2D-735A4470F324}" type="datetimeFigureOut">
              <a:rPr lang="en-SE" smtClean="0"/>
              <a:t>12/03/2024</a:t>
            </a:fld>
            <a:endParaRPr lang="en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2602-2268-4C11-9C74-B9E5AFFC6FC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8334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Historik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52602-2268-4C11-9C74-B9E5AFFC6FCB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0179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52602-2268-4C11-9C74-B9E5AFFC6FCB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8666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AAB41-8E03-4021-A223-E8792943C253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1861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Spelmiljöer tillsammans upp och ner</a:t>
            </a:r>
          </a:p>
          <a:p>
            <a:r>
              <a:rPr lang="sv-SE" dirty="0"/>
              <a:t>Organisation – Upplägg med spelmiljöer</a:t>
            </a:r>
          </a:p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AAB41-8E03-4021-A223-E8792943C253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7573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Försäsong – mer indelat i spelets skeenden, försvar-anfall-omställning osv Veckovis i block</a:t>
            </a:r>
          </a:p>
          <a:p>
            <a:r>
              <a:rPr lang="sv-SE" dirty="0"/>
              <a:t>Matchsäsong – fokus på utvecklingsområden samt fokus inför kommande match</a:t>
            </a:r>
          </a:p>
          <a:p>
            <a:endParaRPr lang="sv-SE" dirty="0"/>
          </a:p>
          <a:p>
            <a:r>
              <a:rPr lang="sv-SE" dirty="0"/>
              <a:t>Hur många NIU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AAB41-8E03-4021-A223-E8792943C253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4104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AAB41-8E03-4021-A223-E8792943C253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3595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2201A-56ED-48B3-B0CC-00E86AB5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122362"/>
            <a:ext cx="9864725" cy="486334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14A1D269-561C-45BD-8A86-EC7284C9F269}"/>
              </a:ext>
            </a:extLst>
          </p:cNvPr>
          <p:cNvCxnSpPr>
            <a:cxnSpLocks/>
          </p:cNvCxnSpPr>
          <p:nvPr userDrawn="1"/>
        </p:nvCxnSpPr>
        <p:spPr>
          <a:xfrm>
            <a:off x="0" y="485775"/>
            <a:ext cx="11229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2201A-56ED-48B3-B0CC-00E86AB5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3398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184377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14A1D269-561C-45BD-8A86-EC7284C9F269}"/>
              </a:ext>
            </a:extLst>
          </p:cNvPr>
          <p:cNvCxnSpPr>
            <a:cxnSpLocks/>
          </p:cNvCxnSpPr>
          <p:nvPr userDrawn="1"/>
        </p:nvCxnSpPr>
        <p:spPr>
          <a:xfrm>
            <a:off x="0" y="485775"/>
            <a:ext cx="11229975" cy="0"/>
          </a:xfrm>
          <a:prstGeom prst="line">
            <a:avLst/>
          </a:prstGeom>
          <a:ln>
            <a:solidFill>
              <a:srgbClr val="184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3900C5-E869-45B2-AB9B-A6BA3220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84377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F790C7-F580-416E-B1F3-799D48CA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9B9E66C9-9F76-4DB3-B886-AF8F81754E6B}"/>
              </a:ext>
            </a:extLst>
          </p:cNvPr>
          <p:cNvCxnSpPr>
            <a:cxnSpLocks/>
          </p:cNvCxnSpPr>
          <p:nvPr userDrawn="1"/>
        </p:nvCxnSpPr>
        <p:spPr>
          <a:xfrm>
            <a:off x="0" y="485775"/>
            <a:ext cx="11229975" cy="0"/>
          </a:xfrm>
          <a:prstGeom prst="line">
            <a:avLst/>
          </a:prstGeom>
          <a:ln>
            <a:solidFill>
              <a:srgbClr val="184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1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AD73D0-E7AA-4EFA-8E3F-D392C723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184377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3F8F63-F330-489A-9AF3-FA10222F38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DFEED4-8BD9-449B-A05A-A040E949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D5B-40F1-490C-9E1B-5AD3BDB5040F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D3B1DC-6AFD-462E-8417-C37FC43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816105-3E51-4413-AC1A-0FEBC4B1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87F0-024B-47C4-899F-A6F3FA20B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07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3900C5-E869-45B2-AB9B-A6BA3220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84377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F790C7-F580-416E-B1F3-799D48CA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9B9E66C9-9F76-4DB3-B886-AF8F81754E6B}"/>
              </a:ext>
            </a:extLst>
          </p:cNvPr>
          <p:cNvCxnSpPr>
            <a:cxnSpLocks/>
          </p:cNvCxnSpPr>
          <p:nvPr userDrawn="1"/>
        </p:nvCxnSpPr>
        <p:spPr>
          <a:xfrm>
            <a:off x="0" y="485775"/>
            <a:ext cx="11229975" cy="0"/>
          </a:xfrm>
          <a:prstGeom prst="line">
            <a:avLst/>
          </a:prstGeom>
          <a:ln>
            <a:solidFill>
              <a:srgbClr val="184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4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D537C-BC97-467E-9156-7EE61733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18437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EA80B2-5FB2-4273-B03C-12164014B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74CBBF-D7EB-4492-BC84-50D59BC7F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75132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DE74D-B2D6-454E-861D-FEB8A548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184377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8431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0F60F2-597A-4FDF-A324-549F5E4BA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4C381F-08BF-4858-BC45-093FB5AA0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1889FB-09F6-4647-B49F-849CCCF0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821AD11C-2CED-488D-BF4B-3867802EDE26}" type="datetimeFigureOut">
              <a:rPr lang="sv-SE" smtClean="0"/>
              <a:pPr/>
              <a:t>2024-12-03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DDEB0E-685D-43B8-9318-6C71B41F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1714F5-9A31-495E-BDB1-1A1BA2BD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5F37E636-C3B9-4B84-AFD2-945EAB3C363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9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äs, utomhus, himmel, fält&#10;&#10;Automatiskt genererad beskrivning">
            <a:extLst>
              <a:ext uri="{FF2B5EF4-FFF2-40B4-BE49-F238E27FC236}">
                <a16:creationId xmlns:a16="http://schemas.microsoft.com/office/drawing/2014/main" id="{BF0E1A31-4E54-4CDA-B612-4A34C0004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42201A-56ED-48B3-B0CC-00E86AB5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122362"/>
            <a:ext cx="9864725" cy="486334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14A1D269-561C-45BD-8A86-EC7284C9F269}"/>
              </a:ext>
            </a:extLst>
          </p:cNvPr>
          <p:cNvCxnSpPr>
            <a:cxnSpLocks/>
          </p:cNvCxnSpPr>
          <p:nvPr userDrawn="1"/>
        </p:nvCxnSpPr>
        <p:spPr>
          <a:xfrm>
            <a:off x="0" y="485775"/>
            <a:ext cx="11229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66DD0E-204F-40D7-AFB0-653BB233E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157164"/>
            <a:ext cx="8382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4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gräs, grupp, ung&#10;&#10;Automatiskt genererad beskrivning">
            <a:extLst>
              <a:ext uri="{FF2B5EF4-FFF2-40B4-BE49-F238E27FC236}">
                <a16:creationId xmlns:a16="http://schemas.microsoft.com/office/drawing/2014/main" id="{319649F0-0BD2-4A53-B1B9-8B2B27E3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5B53D3B-5D1B-469A-BD7C-A5F41970EECA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184377">
                  <a:alpha val="0"/>
                </a:srgbClr>
              </a:gs>
              <a:gs pos="100000">
                <a:srgbClr val="18437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42201A-56ED-48B3-B0CC-00E86AB5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122362"/>
            <a:ext cx="9864725" cy="486334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66DD0E-204F-40D7-AFB0-653BB233E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157164"/>
            <a:ext cx="8382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äs, barn, pojke, liten&#10;&#10;Automatiskt genererad beskrivning">
            <a:extLst>
              <a:ext uri="{FF2B5EF4-FFF2-40B4-BE49-F238E27FC236}">
                <a16:creationId xmlns:a16="http://schemas.microsoft.com/office/drawing/2014/main" id="{9494E4AE-37FD-4449-90A4-BBF78CE6B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6" b="38421"/>
          <a:stretch/>
        </p:blipFill>
        <p:spPr>
          <a:xfrm>
            <a:off x="0" y="-1"/>
            <a:ext cx="12192000" cy="720519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5B53D3B-5D1B-469A-BD7C-A5F41970EECA}"/>
              </a:ext>
            </a:extLst>
          </p:cNvPr>
          <p:cNvSpPr/>
          <p:nvPr userDrawn="1"/>
        </p:nvSpPr>
        <p:spPr>
          <a:xfrm>
            <a:off x="0" y="347195"/>
            <a:ext cx="12192000" cy="6858001"/>
          </a:xfrm>
          <a:prstGeom prst="rect">
            <a:avLst/>
          </a:prstGeom>
          <a:gradFill>
            <a:gsLst>
              <a:gs pos="0">
                <a:srgbClr val="184377">
                  <a:alpha val="0"/>
                </a:srgbClr>
              </a:gs>
              <a:gs pos="100000">
                <a:srgbClr val="18437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42201A-56ED-48B3-B0CC-00E86AB5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122362"/>
            <a:ext cx="9864725" cy="486334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66DD0E-204F-40D7-AFB0-653BB233E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157164"/>
            <a:ext cx="8382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gräs, fotboll, fält, person&#10;&#10;Automatiskt genererad beskrivning">
            <a:extLst>
              <a:ext uri="{FF2B5EF4-FFF2-40B4-BE49-F238E27FC236}">
                <a16:creationId xmlns:a16="http://schemas.microsoft.com/office/drawing/2014/main" id="{C8687300-336C-43E5-AADB-E7288E19E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5B53D3B-5D1B-469A-BD7C-A5F41970EECA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>
            <a:gsLst>
              <a:gs pos="0">
                <a:srgbClr val="184377">
                  <a:alpha val="0"/>
                </a:srgbClr>
              </a:gs>
              <a:gs pos="100000">
                <a:srgbClr val="18437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42201A-56ED-48B3-B0CC-00E86AB5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122362"/>
            <a:ext cx="9864725" cy="486334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66DD0E-204F-40D7-AFB0-653BB233E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157164"/>
            <a:ext cx="8382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8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AD73D0-E7AA-4EFA-8E3F-D392C723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3F8F63-F330-489A-9AF3-FA10222F38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DFEED4-8BD9-449B-A05A-A040E949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D5B-40F1-490C-9E1B-5AD3BDB5040F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D3B1DC-6AFD-462E-8417-C37FC43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816105-3E51-4413-AC1A-0FEBC4B1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87F0-024B-47C4-899F-A6F3FA20B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44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3900C5-E869-45B2-AB9B-A6BA3220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F790C7-F580-416E-B1F3-799D48CA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9B9E66C9-9F76-4DB3-B886-AF8F81754E6B}"/>
              </a:ext>
            </a:extLst>
          </p:cNvPr>
          <p:cNvCxnSpPr>
            <a:cxnSpLocks/>
          </p:cNvCxnSpPr>
          <p:nvPr userDrawn="1"/>
        </p:nvCxnSpPr>
        <p:spPr>
          <a:xfrm>
            <a:off x="0" y="485775"/>
            <a:ext cx="11229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3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D537C-BC97-467E-9156-7EE61733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EA80B2-5FB2-4273-B03C-12164014B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74CBBF-D7EB-4492-BC84-50D59BC7F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72562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DE74D-B2D6-454E-861D-FEB8A548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02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84377"/>
            </a:gs>
            <a:gs pos="100000">
              <a:srgbClr val="18437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3CD0D5-7B13-4D56-A564-6972F52C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04EAAB-FE95-43AF-863C-FB7D41B8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13E421-B63A-4456-A3B0-73233AEA2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502D5B-40F1-490C-9E1B-5AD3BDB5040F}" type="datetimeFigureOut">
              <a:rPr lang="sv-SE" smtClean="0"/>
              <a:pPr/>
              <a:t>2024-12-03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4B684-08EF-4FEE-8F31-857DBC293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CFFE92-C614-47DE-BE7D-E602FD141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687F0-024B-47C4-899F-A6F3FA20B57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9E309E-3898-4C3C-AF5F-A489D250B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157164"/>
            <a:ext cx="838200" cy="66675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018148-B3EC-4DA3-91F5-AD630BB503CC}"/>
              </a:ext>
            </a:extLst>
          </p:cNvPr>
          <p:cNvSpPr txBox="1"/>
          <p:nvPr userDrawn="1"/>
        </p:nvSpPr>
        <p:spPr>
          <a:xfrm>
            <a:off x="0" y="-361663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Om du vill ha annat utseende på sidan, högerklicka och välj Layout. Där finns det olika mallar att välja på.</a:t>
            </a:r>
            <a:endParaRPr lang="en-SE" sz="1200" dirty="0"/>
          </a:p>
        </p:txBody>
      </p:sp>
    </p:spTree>
    <p:extLst>
      <p:ext uri="{BB962C8B-B14F-4D97-AF65-F5344CB8AC3E}">
        <p14:creationId xmlns:p14="http://schemas.microsoft.com/office/powerpoint/2010/main" val="384390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89" r:id="rId4"/>
    <p:sldLayoutId id="2147483688" r:id="rId5"/>
    <p:sldLayoutId id="2147483663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3CD0D5-7B13-4D56-A564-6972F52C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04EAAB-FE95-43AF-863C-FB7D41B8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13E421-B63A-4456-A3B0-73233AEA2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502D5B-40F1-490C-9E1B-5AD3BDB5040F}" type="datetimeFigureOut">
              <a:rPr lang="sv-SE" smtClean="0"/>
              <a:pPr/>
              <a:t>2024-12-03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4B684-08EF-4FEE-8F31-857DBC293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CFFE92-C614-47DE-BE7D-E602FD141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687F0-024B-47C4-899F-A6F3FA20B57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9E309E-3898-4C3C-AF5F-A489D250B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157164"/>
            <a:ext cx="838200" cy="66675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6BF258B-B3CA-4B5D-8397-E076FA580B9D}"/>
              </a:ext>
            </a:extLst>
          </p:cNvPr>
          <p:cNvSpPr txBox="1"/>
          <p:nvPr userDrawn="1"/>
        </p:nvSpPr>
        <p:spPr>
          <a:xfrm>
            <a:off x="0" y="-361663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Om du vill ha annat utseende på sidan, högerklicka och välj Layout. Där finns det olika mallar att välja på.</a:t>
            </a:r>
            <a:endParaRPr lang="en-SE" sz="1200" dirty="0"/>
          </a:p>
        </p:txBody>
      </p:sp>
    </p:spTree>
    <p:extLst>
      <p:ext uri="{BB962C8B-B14F-4D97-AF65-F5344CB8AC3E}">
        <p14:creationId xmlns:p14="http://schemas.microsoft.com/office/powerpoint/2010/main" val="26093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77" r:id="rId3"/>
    <p:sldLayoutId id="2147483679" r:id="rId4"/>
    <p:sldLayoutId id="2147483680" r:id="rId5"/>
    <p:sldLayoutId id="2147483681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84377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8AE22E-D208-4AD7-938A-1B66365A9B7D}"/>
              </a:ext>
            </a:extLst>
          </p:cNvPr>
          <p:cNvSpPr/>
          <p:nvPr/>
        </p:nvSpPr>
        <p:spPr>
          <a:xfrm rot="5400000">
            <a:off x="-1201440" y="1201439"/>
            <a:ext cx="6858000" cy="4455122"/>
          </a:xfrm>
          <a:prstGeom prst="rect">
            <a:avLst/>
          </a:prstGeom>
          <a:gradFill>
            <a:gsLst>
              <a:gs pos="0">
                <a:srgbClr val="184377">
                  <a:alpha val="0"/>
                </a:srgbClr>
              </a:gs>
              <a:gs pos="100000">
                <a:srgbClr val="18437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96B3360-79E9-414E-85AA-4F950D9E24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9263">
            <a:off x="-197105" y="-268928"/>
            <a:ext cx="3813465" cy="472683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42F0BC2-8ECB-4BD0-B069-8554E032D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379628"/>
            <a:ext cx="10939546" cy="4863349"/>
          </a:xfrm>
        </p:spPr>
        <p:txBody>
          <a:bodyPr>
            <a:normAutofit/>
          </a:bodyPr>
          <a:lstStyle/>
          <a:p>
            <a:r>
              <a:rPr lang="sv-SE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Kvarnsvedens IK</a:t>
            </a:r>
          </a:p>
        </p:txBody>
      </p:sp>
    </p:spTree>
    <p:extLst>
      <p:ext uri="{BB962C8B-B14F-4D97-AF65-F5344CB8AC3E}">
        <p14:creationId xmlns:p14="http://schemas.microsoft.com/office/powerpoint/2010/main" val="409879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E708EE1-C0AC-49C3-B53D-880CE4D2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Uttagning till match –”vi gör det tillsammans”</a:t>
            </a:r>
            <a:endParaRPr lang="en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C6AE969-0A86-4932-A527-6376F453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25" y="2141537"/>
            <a:ext cx="5257800" cy="4351338"/>
          </a:xfrm>
        </p:spPr>
        <p:txBody>
          <a:bodyPr>
            <a:normAutofit/>
          </a:bodyPr>
          <a:lstStyle/>
          <a:p>
            <a:pPr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Träningsnärvaro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Regelbunden närvaro på träningar visar engagemang och vilja att förbättra sig.</a:t>
            </a:r>
          </a:p>
          <a:p>
            <a:pPr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Tekniska färdigheter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Spelarnas förmåga att hantera bollen, inklusive dribbling, passningar och skott.</a:t>
            </a:r>
          </a:p>
          <a:p>
            <a:pPr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Fysisk kondition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Uthållighet, snabbhet och styrka är viktiga för att kunna prestera under hela matchen.</a:t>
            </a:r>
          </a:p>
          <a:p>
            <a:pPr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Taktisk förståelse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Förmågan att förstå och följa lagets taktik och spelplan.</a:t>
            </a:r>
          </a:p>
          <a:p>
            <a:pPr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Laganda och samarbete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Hur väl spelaren samarbetar med lagkamrater och bidrar till en positiv lag miljö.</a:t>
            </a:r>
          </a:p>
          <a:p>
            <a:pPr marL="457200" lvl="1" indent="0">
              <a:buNone/>
            </a:pPr>
            <a:endParaRPr lang="sv-SE" sz="1600" dirty="0">
              <a:latin typeface="+mn-lt"/>
            </a:endParaRPr>
          </a:p>
          <a:p>
            <a:pPr lvl="1"/>
            <a:r>
              <a:rPr lang="sv-SE" sz="1600" i="1" dirty="0">
                <a:latin typeface="+mn-lt"/>
              </a:rPr>
              <a:t>9+3 För ökad speltid</a:t>
            </a:r>
          </a:p>
          <a:p>
            <a:pPr lvl="1"/>
            <a:r>
              <a:rPr lang="sv-SE" sz="1600" i="1" dirty="0">
                <a:latin typeface="+mn-lt"/>
              </a:rPr>
              <a:t>Vi tar ut ett LAG, inte enskilda spelare</a:t>
            </a:r>
            <a:br>
              <a:rPr lang="sv-SE" dirty="0"/>
            </a:br>
            <a:endParaRPr lang="sv-SE" dirty="0"/>
          </a:p>
          <a:p>
            <a:endParaRPr lang="sv-SE" dirty="0"/>
          </a:p>
          <a:p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en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519C59F-7AED-BF73-1259-115924DC3232}"/>
              </a:ext>
            </a:extLst>
          </p:cNvPr>
          <p:cNvSpPr txBox="1"/>
          <p:nvPr/>
        </p:nvSpPr>
        <p:spPr>
          <a:xfrm>
            <a:off x="6261777" y="2141537"/>
            <a:ext cx="5257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Mental förberedelse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Använda tekniker som visualisering och </a:t>
            </a:r>
            <a:r>
              <a:rPr lang="sv-SE" sz="1600" b="0" i="0" dirty="0" err="1">
                <a:solidFill>
                  <a:srgbClr val="D2D0CE"/>
                </a:solidFill>
                <a:effectLst/>
                <a:latin typeface="-apple-system"/>
              </a:rPr>
              <a:t>mindfulness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 för att hantera nervositet och fokusera.</a:t>
            </a:r>
          </a:p>
          <a:p>
            <a:pPr marL="285750" indent="-285750"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Kost och vätska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Säkerställa att spelarna äter näringsrik mat och dricker tillräckligt med vatten före matchen.</a:t>
            </a:r>
          </a:p>
          <a:p>
            <a:pPr marL="285750" indent="-285750"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Vila och sömn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Se till att spelarna får tillräckligt med sömn och vila för att vara i bästa möjliga form.</a:t>
            </a:r>
          </a:p>
          <a:p>
            <a:pPr marL="285750" indent="-285750"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Uppvärmning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Utföra en ordentlig uppvärmning innan matchen för att förhindra skador och förbereda kroppen.</a:t>
            </a:r>
          </a:p>
          <a:p>
            <a:pPr marL="285750" indent="-285750" algn="l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v-SE" sz="1600" b="1" i="0" dirty="0">
                <a:solidFill>
                  <a:srgbClr val="D2D0CE"/>
                </a:solidFill>
                <a:effectLst/>
                <a:latin typeface="-apple-system"/>
              </a:rPr>
              <a:t>Stretching</a:t>
            </a:r>
            <a:r>
              <a:rPr lang="sv-SE" sz="1600" b="0" i="0" dirty="0">
                <a:solidFill>
                  <a:srgbClr val="D2D0CE"/>
                </a:solidFill>
                <a:effectLst/>
                <a:latin typeface="-apple-system"/>
              </a:rPr>
              <a:t>: Genomföra stretching övningar för att öka flexibiliteten och minska risken för skador.</a:t>
            </a:r>
          </a:p>
          <a:p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53E0686-F6B8-7E40-50D1-F034244B7EC6}"/>
              </a:ext>
            </a:extLst>
          </p:cNvPr>
          <p:cNvSpPr txBox="1"/>
          <p:nvPr/>
        </p:nvSpPr>
        <p:spPr>
          <a:xfrm>
            <a:off x="7479792" y="1618488"/>
            <a:ext cx="275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Matchförberedande</a:t>
            </a:r>
            <a:r>
              <a:rPr lang="sv-SE" dirty="0"/>
              <a:t> 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B582A1F-EBFE-A463-7F62-A5AD72626008}"/>
              </a:ext>
            </a:extLst>
          </p:cNvPr>
          <p:cNvSpPr txBox="1"/>
          <p:nvPr/>
        </p:nvSpPr>
        <p:spPr>
          <a:xfrm>
            <a:off x="2130075" y="1618487"/>
            <a:ext cx="135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Träningar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2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91C23B-313B-A102-0CBB-D04F06E6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Aktiviteter och cuper</a:t>
            </a:r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F2A5795-D36A-EFED-EF99-15C5B2D46BE3}"/>
              </a:ext>
            </a:extLst>
          </p:cNvPr>
          <p:cNvSpPr txBox="1"/>
          <p:nvPr/>
        </p:nvSpPr>
        <p:spPr>
          <a:xfrm>
            <a:off x="953262" y="1425512"/>
            <a:ext cx="60944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Träningsläger </a:t>
            </a:r>
            <a:r>
              <a:rPr lang="sv-SE" sz="2400" dirty="0" err="1">
                <a:solidFill>
                  <a:schemeClr val="bg1">
                    <a:lumMod val="95000"/>
                  </a:schemeClr>
                </a:solidFill>
              </a:rPr>
              <a:t>Amsbergsvallen</a:t>
            </a:r>
            <a:endParaRPr lang="sv-SE" sz="2400" dirty="0">
              <a:solidFill>
                <a:schemeClr val="bg1">
                  <a:lumMod val="9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Dalecarlia cup 2025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Borta cup,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Timrå/Sundsvall 1-3/8 ca.40000Kr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Kick off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Avslutning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Andra gemensamma aktiviteter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Lagkassa 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Föreningsförsäljning – tex RC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Matcharrangemang, tex försäljning, musik osv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4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D9B88D-C6AB-BDDD-9A76-D2C070F7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0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665E745-9B14-49A3-8D4A-1914F080615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3275" y="1122363"/>
            <a:ext cx="9864725" cy="486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sv-SE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TACK!</a:t>
            </a:r>
            <a:endParaRPr lang="sv-SE" sz="19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6FAD086-B2DA-4B63-9B02-DF9D33EC99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9263">
            <a:off x="7708827" y="1541742"/>
            <a:ext cx="3813465" cy="47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BAB357C-2E17-4D1F-969C-2F704B15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872" y="632366"/>
            <a:ext cx="3268428" cy="879213"/>
          </a:xfrm>
        </p:spPr>
        <p:txBody>
          <a:bodyPr>
            <a:normAutofit/>
          </a:bodyPr>
          <a:lstStyle/>
          <a:p>
            <a:r>
              <a:rPr lang="sv-SE" dirty="0"/>
              <a:t>Agenda</a:t>
            </a:r>
            <a:endParaRPr lang="en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FA8606-AD1F-4B7B-90CA-52E6279C9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4289" y="1511579"/>
            <a:ext cx="3974715" cy="4351338"/>
          </a:xfrm>
        </p:spPr>
        <p:txBody>
          <a:bodyPr>
            <a:normAutofit/>
          </a:bodyPr>
          <a:lstStyle/>
          <a:p>
            <a:r>
              <a:rPr lang="sv-SE" dirty="0"/>
              <a:t>Teamet</a:t>
            </a:r>
          </a:p>
          <a:p>
            <a:r>
              <a:rPr lang="sv-SE" dirty="0"/>
              <a:t>Förväntningar </a:t>
            </a:r>
          </a:p>
          <a:p>
            <a:r>
              <a:rPr lang="sv-SE" dirty="0"/>
              <a:t>Spel/träningsmiljö</a:t>
            </a:r>
          </a:p>
          <a:p>
            <a:r>
              <a:rPr lang="sv-SE" dirty="0"/>
              <a:t>Träningsplanering</a:t>
            </a:r>
          </a:p>
          <a:p>
            <a:r>
              <a:rPr lang="sv-SE" dirty="0"/>
              <a:t>Laguttagningar</a:t>
            </a:r>
          </a:p>
          <a:p>
            <a:r>
              <a:rPr lang="sv-SE" dirty="0"/>
              <a:t>Spelsystem /spel idé</a:t>
            </a:r>
          </a:p>
          <a:p>
            <a:r>
              <a:rPr lang="sv-SE" dirty="0"/>
              <a:t>Aktiviteter/cuper/lagkassa</a:t>
            </a:r>
          </a:p>
          <a:p>
            <a:r>
              <a:rPr lang="sv-SE" dirty="0"/>
              <a:t>Frågor/Övrigt</a:t>
            </a:r>
            <a:endParaRPr lang="en-SE" dirty="0"/>
          </a:p>
        </p:txBody>
      </p:sp>
      <p:pic>
        <p:nvPicPr>
          <p:cNvPr id="5" name="Bildobjekt 4" descr="En bild som visar person, sport, idrott, grupp">
            <a:extLst>
              <a:ext uri="{FF2B5EF4-FFF2-40B4-BE49-F238E27FC236}">
                <a16:creationId xmlns:a16="http://schemas.microsoft.com/office/drawing/2014/main" id="{8D5761D7-92CE-895B-680B-D1369271F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5" y="955668"/>
            <a:ext cx="7598067" cy="536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3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E708EE1-C0AC-49C3-B53D-880CE4D2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 Teamet </a:t>
            </a:r>
            <a:endParaRPr lang="en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C6AE969-0A86-4932-A527-6376F4534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Laget: Ca 29 spelare i dagsläget. </a:t>
            </a:r>
          </a:p>
          <a:p>
            <a:r>
              <a:rPr lang="sv-SE" dirty="0"/>
              <a:t>Lagledare: Ulf Andersson</a:t>
            </a:r>
          </a:p>
          <a:p>
            <a:r>
              <a:rPr lang="sv-SE" dirty="0"/>
              <a:t>Huvudtränare: Emil </a:t>
            </a:r>
            <a:r>
              <a:rPr lang="sv-SE" dirty="0" err="1"/>
              <a:t>Wiliow</a:t>
            </a:r>
            <a:endParaRPr lang="sv-SE" dirty="0"/>
          </a:p>
          <a:p>
            <a:r>
              <a:rPr lang="sv-SE" dirty="0"/>
              <a:t>Ass tränare : Johan Jonsson</a:t>
            </a:r>
          </a:p>
          <a:p>
            <a:r>
              <a:rPr lang="sv-SE" dirty="0"/>
              <a:t>Ass tränare: Anders Jonsson</a:t>
            </a:r>
          </a:p>
          <a:p>
            <a:r>
              <a:rPr lang="sv-SE" dirty="0" err="1"/>
              <a:t>Fys</a:t>
            </a:r>
            <a:r>
              <a:rPr lang="sv-SE" dirty="0"/>
              <a:t> tränare: Joakim Dahlman(Försäsong)</a:t>
            </a:r>
          </a:p>
          <a:p>
            <a:r>
              <a:rPr lang="sv-SE" dirty="0"/>
              <a:t>Hjälpledare: Magnus Nilsson</a:t>
            </a:r>
          </a:p>
          <a:p>
            <a:r>
              <a:rPr lang="sv-SE" dirty="0"/>
              <a:t>Hjälptränare: Rimsky </a:t>
            </a:r>
            <a:r>
              <a:rPr lang="sv-SE" dirty="0" err="1"/>
              <a:t>Barlari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Föräldragrupp: Eva Elfsberg, Caroline </a:t>
            </a:r>
            <a:r>
              <a:rPr lang="sv-SE" dirty="0" err="1"/>
              <a:t>Lissdaniels</a:t>
            </a:r>
            <a:r>
              <a:rPr lang="sv-SE" dirty="0"/>
              <a:t>, Anna Wallström</a:t>
            </a:r>
          </a:p>
          <a:p>
            <a:endParaRPr lang="sv-SE" dirty="0"/>
          </a:p>
          <a:p>
            <a:endParaRPr lang="sv-SE" dirty="0"/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7698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E708EE1-C0AC-49C3-B53D-880CE4D2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13" y="148308"/>
            <a:ext cx="7513948" cy="766091"/>
          </a:xfrm>
        </p:spPr>
        <p:txBody>
          <a:bodyPr/>
          <a:lstStyle/>
          <a:p>
            <a:r>
              <a:rPr lang="sv-SE" dirty="0"/>
              <a:t>Förväntningar på varandra!</a:t>
            </a:r>
            <a:endParaRPr lang="en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341FC02-34EE-0DBB-A665-4E30170704D0}"/>
              </a:ext>
            </a:extLst>
          </p:cNvPr>
          <p:cNvSpPr txBox="1"/>
          <p:nvPr/>
        </p:nvSpPr>
        <p:spPr>
          <a:xfrm>
            <a:off x="254522" y="1486971"/>
            <a:ext cx="5279011" cy="434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Närvaro och punktlighet</a:t>
            </a:r>
            <a:r>
              <a:rPr lang="sv-SE" sz="1400" i="0" dirty="0">
                <a:solidFill>
                  <a:schemeClr val="bg1">
                    <a:lumMod val="95000"/>
                  </a:schemeClr>
                </a:solidFill>
                <a:effectLst/>
              </a:rPr>
              <a:t>: Att vara i tid till alla träningar och matcher är viktigt för att visa engagemang och respekt för laget och tränarna.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Arbetsmoral: </a:t>
            </a:r>
            <a:r>
              <a:rPr lang="sv-SE" sz="1400" i="0" dirty="0">
                <a:solidFill>
                  <a:schemeClr val="bg1">
                    <a:lumMod val="95000"/>
                  </a:schemeClr>
                </a:solidFill>
                <a:effectLst/>
              </a:rPr>
              <a:t>Att alltid ge sitt bästa under träningar och matcher, oavsett om det är en lätt träning eller en viktig match.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Teknisk utveckling: </a:t>
            </a:r>
            <a:r>
              <a:rPr lang="sv-SE" sz="1400" i="0" dirty="0">
                <a:solidFill>
                  <a:schemeClr val="bg1">
                    <a:lumMod val="95000"/>
                  </a:schemeClr>
                </a:solidFill>
                <a:effectLst/>
              </a:rPr>
              <a:t>Att ständigt arbeta på att förbättra sina tekniska färdigheter som passningar, dribblingar, skott och bollkontroll.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Taktisk förståelse: </a:t>
            </a:r>
            <a:r>
              <a:rPr lang="sv-SE" sz="1400" i="0" dirty="0">
                <a:solidFill>
                  <a:schemeClr val="bg1">
                    <a:lumMod val="95000"/>
                  </a:schemeClr>
                </a:solidFill>
                <a:effectLst/>
              </a:rPr>
              <a:t>Att förstå och följa lagets taktik och spelplan, samt att kunna anpassa sig till olika spelsituationer.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Fysisk kondition: </a:t>
            </a:r>
            <a:r>
              <a:rPr lang="sv-SE" sz="1400" i="0" dirty="0">
                <a:solidFill>
                  <a:schemeClr val="bg1">
                    <a:lumMod val="95000"/>
                  </a:schemeClr>
                </a:solidFill>
                <a:effectLst/>
              </a:rPr>
              <a:t>Att hålla sig i god fysisk form genom att delta i alla träningspass och eventuellt göra extra träning på egen hand.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Laganda: </a:t>
            </a:r>
            <a:r>
              <a:rPr lang="sv-SE" sz="1400" i="0" dirty="0">
                <a:solidFill>
                  <a:schemeClr val="bg1">
                    <a:lumMod val="95000"/>
                  </a:schemeClr>
                </a:solidFill>
                <a:effectLst/>
              </a:rPr>
              <a:t>Att vara en bra lagkamrat genom att uppmuntra och stödja sina medspelare, både på och utanför planen.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Disciplin och respekt: </a:t>
            </a:r>
            <a:r>
              <a:rPr lang="sv-SE" sz="1400" i="0" dirty="0">
                <a:solidFill>
                  <a:schemeClr val="bg1">
                    <a:lumMod val="95000"/>
                  </a:schemeClr>
                </a:solidFill>
                <a:effectLst/>
              </a:rPr>
              <a:t>Att följa tränarens instruktioner och visa respekt för domare, motståndare och medspelare.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Självreflektion och lärande: </a:t>
            </a:r>
            <a:r>
              <a:rPr lang="sv-SE" sz="1400" i="0" dirty="0">
                <a:solidFill>
                  <a:schemeClr val="bg1">
                    <a:lumMod val="95000"/>
                  </a:schemeClr>
                </a:solidFill>
                <a:effectLst/>
              </a:rPr>
              <a:t>Att kunna reflektera över sina prestationer och vara öppen för feedback för att ständigt förbättra sig.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4FFA504-8011-7F85-F7EB-F5C3E2E31EE9}"/>
              </a:ext>
            </a:extLst>
          </p:cNvPr>
          <p:cNvSpPr txBox="1"/>
          <p:nvPr/>
        </p:nvSpPr>
        <p:spPr>
          <a:xfrm>
            <a:off x="5533533" y="1514993"/>
            <a:ext cx="6094428" cy="434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dirty="0">
                <a:solidFill>
                  <a:schemeClr val="bg1"/>
                </a:solidFill>
              </a:rPr>
              <a:t>Ledarskap</a:t>
            </a:r>
            <a:r>
              <a:rPr lang="sv-SE" sz="1400" dirty="0">
                <a:solidFill>
                  <a:schemeClr val="bg1"/>
                </a:solidFill>
              </a:rPr>
              <a:t>: Tränaren ska kunna inspirera och motivera spelarna, samt skapa en positiv och inkluderande </a:t>
            </a:r>
            <a:r>
              <a:rPr lang="sv-SE" sz="1400" dirty="0" err="1">
                <a:solidFill>
                  <a:schemeClr val="bg1"/>
                </a:solidFill>
              </a:rPr>
              <a:t>lagmiljö</a:t>
            </a:r>
            <a:r>
              <a:rPr lang="sv-SE" sz="1400" dirty="0">
                <a:solidFill>
                  <a:schemeClr val="bg1"/>
                </a:solidFill>
              </a:rPr>
              <a:t>.</a:t>
            </a:r>
            <a:endParaRPr lang="sv-SE" sz="1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dirty="0">
                <a:solidFill>
                  <a:schemeClr val="bg1"/>
                </a:solidFill>
              </a:rPr>
              <a:t>Kommunikation</a:t>
            </a:r>
            <a:r>
              <a:rPr lang="sv-SE" sz="1400" dirty="0">
                <a:solidFill>
                  <a:schemeClr val="bg1"/>
                </a:solidFill>
              </a:rPr>
              <a:t>: Förmågan att tydligt förmedla instruktioner och taktiska direktiv till spelarna är avgörande</a:t>
            </a:r>
            <a:r>
              <a:rPr lang="sv-SE" sz="1400" baseline="30000" dirty="0">
                <a:solidFill>
                  <a:schemeClr val="bg1"/>
                </a:solidFill>
              </a:rPr>
              <a:t>.</a:t>
            </a:r>
            <a:endParaRPr lang="sv-SE" sz="1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dirty="0">
                <a:solidFill>
                  <a:schemeClr val="bg1"/>
                </a:solidFill>
              </a:rPr>
              <a:t>Taktisk kunskap</a:t>
            </a:r>
            <a:r>
              <a:rPr lang="sv-SE" sz="1400" dirty="0">
                <a:solidFill>
                  <a:schemeClr val="bg1"/>
                </a:solidFill>
              </a:rPr>
              <a:t>: Tränaren bör ha en djup förståelse för spelet och vara uppdaterad på de senaste taktikerna och trenderna inom fotbollen</a:t>
            </a:r>
            <a:r>
              <a:rPr lang="sv-SE" sz="1400" baseline="30000" dirty="0">
                <a:solidFill>
                  <a:schemeClr val="bg1"/>
                </a:solidFill>
              </a:rPr>
              <a:t>.</a:t>
            </a:r>
            <a:endParaRPr lang="sv-SE" sz="1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dirty="0">
                <a:solidFill>
                  <a:schemeClr val="bg1"/>
                </a:solidFill>
              </a:rPr>
              <a:t>Utveckling av spelare</a:t>
            </a:r>
            <a:r>
              <a:rPr lang="sv-SE" sz="1400" dirty="0">
                <a:solidFill>
                  <a:schemeClr val="bg1"/>
                </a:solidFill>
              </a:rPr>
              <a:t>: Att fokusera på både individuell och lagmässig utveckling, inklusive tekniska och fysiska aspekter</a:t>
            </a:r>
            <a:r>
              <a:rPr lang="sv-SE" sz="1400" baseline="30000" dirty="0">
                <a:solidFill>
                  <a:schemeClr val="bg1"/>
                </a:solidFill>
              </a:rPr>
              <a:t>.</a:t>
            </a:r>
            <a:endParaRPr lang="sv-SE" sz="1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dirty="0">
                <a:solidFill>
                  <a:schemeClr val="bg1"/>
                </a:solidFill>
              </a:rPr>
              <a:t>Planering och organisation</a:t>
            </a:r>
            <a:r>
              <a:rPr lang="sv-SE" sz="1400" dirty="0">
                <a:solidFill>
                  <a:schemeClr val="bg1"/>
                </a:solidFill>
              </a:rPr>
              <a:t>: Skapa och genomföra effektiva träningsprogram och matchstrategier som är anpassade efter lagets behov</a:t>
            </a:r>
            <a:r>
              <a:rPr lang="sv-SE" sz="1400" baseline="30000" dirty="0">
                <a:solidFill>
                  <a:schemeClr val="bg1"/>
                </a:solidFill>
              </a:rPr>
              <a:t>.</a:t>
            </a:r>
            <a:endParaRPr lang="sv-SE" sz="1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dirty="0">
                <a:solidFill>
                  <a:schemeClr val="bg1"/>
                </a:solidFill>
              </a:rPr>
              <a:t>Flexibilitet och anpassningsförmåga</a:t>
            </a:r>
            <a:r>
              <a:rPr lang="sv-SE" sz="1400" dirty="0">
                <a:solidFill>
                  <a:schemeClr val="bg1"/>
                </a:solidFill>
              </a:rPr>
              <a:t>: Kunna anpassa sig till olika situationer och motståndare, samt vara öppen för nya idéer och metoder</a:t>
            </a:r>
            <a:r>
              <a:rPr lang="sv-SE" sz="1400" baseline="30000" dirty="0">
                <a:solidFill>
                  <a:schemeClr val="bg1"/>
                </a:solidFill>
              </a:rPr>
              <a:t>.</a:t>
            </a:r>
            <a:endParaRPr lang="sv-SE" sz="1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dirty="0">
                <a:solidFill>
                  <a:schemeClr val="bg1"/>
                </a:solidFill>
              </a:rPr>
              <a:t>Rättvisa och konsekvens</a:t>
            </a:r>
            <a:r>
              <a:rPr lang="sv-SE" sz="1400" dirty="0">
                <a:solidFill>
                  <a:schemeClr val="bg1"/>
                </a:solidFill>
              </a:rPr>
              <a:t>: Behandla alla spelare rättvist och konsekvent, samt fatta svåra beslut när det behövs</a:t>
            </a:r>
            <a:r>
              <a:rPr lang="sv-SE" sz="1400" baseline="30000" dirty="0">
                <a:solidFill>
                  <a:schemeClr val="bg1"/>
                </a:solidFill>
              </a:rPr>
              <a:t>.</a:t>
            </a:r>
            <a:endParaRPr lang="sv-SE" sz="1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1400" b="1" dirty="0">
                <a:solidFill>
                  <a:schemeClr val="bg1"/>
                </a:solidFill>
              </a:rPr>
              <a:t>Passion och engagemang</a:t>
            </a:r>
            <a:r>
              <a:rPr lang="sv-SE" sz="1400" dirty="0">
                <a:solidFill>
                  <a:schemeClr val="bg1"/>
                </a:solidFill>
              </a:rPr>
              <a:t>: Visa entusiasm och engagemang för att skapa en positiv atmosfär inom laget</a:t>
            </a:r>
            <a:r>
              <a:rPr lang="sv-SE" sz="1400" baseline="30000" dirty="0">
                <a:solidFill>
                  <a:schemeClr val="bg1"/>
                </a:solidFill>
              </a:rPr>
              <a:t>.</a:t>
            </a:r>
            <a:endParaRPr lang="sv-SE" sz="1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766E80F-AE6A-F1BD-8A00-98A6CCF27B0E}"/>
              </a:ext>
            </a:extLst>
          </p:cNvPr>
          <p:cNvSpPr txBox="1"/>
          <p:nvPr/>
        </p:nvSpPr>
        <p:spPr>
          <a:xfrm>
            <a:off x="1885360" y="876412"/>
            <a:ext cx="1426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Spelare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CE3C1BA-AFB3-C77B-B321-7416B9C90346}"/>
              </a:ext>
            </a:extLst>
          </p:cNvPr>
          <p:cNvSpPr txBox="1"/>
          <p:nvPr/>
        </p:nvSpPr>
        <p:spPr>
          <a:xfrm>
            <a:off x="7564417" y="876411"/>
            <a:ext cx="1315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Ledare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8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E708EE1-C0AC-49C3-B53D-880CE4D2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53" y="280284"/>
            <a:ext cx="3418314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Spel- och </a:t>
            </a:r>
            <a:br>
              <a:rPr lang="sv-SE" dirty="0"/>
            </a:br>
            <a:r>
              <a:rPr lang="sv-SE" dirty="0"/>
              <a:t>träningsmiljöer</a:t>
            </a:r>
            <a:endParaRPr lang="en-SE" dirty="0"/>
          </a:p>
        </p:txBody>
      </p:sp>
      <p:cxnSp>
        <p:nvCxnSpPr>
          <p:cNvPr id="6" name="Rak pil 36">
            <a:extLst>
              <a:ext uri="{FF2B5EF4-FFF2-40B4-BE49-F238E27FC236}">
                <a16:creationId xmlns:a16="http://schemas.microsoft.com/office/drawing/2014/main" id="{545B9C06-F1CD-4EB4-91B4-2C7E097DDDDF}"/>
              </a:ext>
            </a:extLst>
          </p:cNvPr>
          <p:cNvCxnSpPr>
            <a:cxnSpLocks/>
          </p:cNvCxnSpPr>
          <p:nvPr/>
        </p:nvCxnSpPr>
        <p:spPr>
          <a:xfrm flipH="1">
            <a:off x="7378724" y="2545293"/>
            <a:ext cx="15064" cy="48991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pil 33">
            <a:extLst>
              <a:ext uri="{FF2B5EF4-FFF2-40B4-BE49-F238E27FC236}">
                <a16:creationId xmlns:a16="http://schemas.microsoft.com/office/drawing/2014/main" id="{9B1F528F-063C-4AFD-A908-7C9C34BDA52A}"/>
              </a:ext>
            </a:extLst>
          </p:cNvPr>
          <p:cNvCxnSpPr/>
          <p:nvPr/>
        </p:nvCxnSpPr>
        <p:spPr>
          <a:xfrm flipV="1">
            <a:off x="7265144" y="3547358"/>
            <a:ext cx="0" cy="36821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 34">
            <a:extLst>
              <a:ext uri="{FF2B5EF4-FFF2-40B4-BE49-F238E27FC236}">
                <a16:creationId xmlns:a16="http://schemas.microsoft.com/office/drawing/2014/main" id="{47FD93B8-8363-4300-8EF1-BB4F5AFBCC87}"/>
              </a:ext>
            </a:extLst>
          </p:cNvPr>
          <p:cNvCxnSpPr/>
          <p:nvPr/>
        </p:nvCxnSpPr>
        <p:spPr>
          <a:xfrm>
            <a:off x="7277591" y="1998170"/>
            <a:ext cx="0" cy="36004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E6DFA5C5-BB9D-4142-9F6C-8C71ED154550}"/>
              </a:ext>
            </a:extLst>
          </p:cNvPr>
          <p:cNvSpPr/>
          <p:nvPr/>
        </p:nvSpPr>
        <p:spPr>
          <a:xfrm>
            <a:off x="6227033" y="1327651"/>
            <a:ext cx="2334126" cy="11790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Match- och träningsmiljö</a:t>
            </a:r>
          </a:p>
          <a:p>
            <a:pPr algn="ctr"/>
            <a:endParaRPr lang="sv-SE" sz="12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sv-SE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Ungdom Pojk 2010</a:t>
            </a:r>
            <a:endParaRPr lang="sv-SE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endParaRPr lang="sv-SE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endParaRPr lang="sv-SE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C5773A6-C2D8-4D72-9D3E-B7612A46CC0D}"/>
              </a:ext>
            </a:extLst>
          </p:cNvPr>
          <p:cNvSpPr/>
          <p:nvPr/>
        </p:nvSpPr>
        <p:spPr>
          <a:xfrm>
            <a:off x="9280076" y="3075370"/>
            <a:ext cx="2321231" cy="1163913"/>
          </a:xfrm>
          <a:prstGeom prst="rect">
            <a:avLst/>
          </a:prstGeom>
          <a:solidFill>
            <a:srgbClr val="25A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Matchmiljö</a:t>
            </a:r>
            <a:endParaRPr lang="sv-SE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sv-SE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Div</a:t>
            </a:r>
            <a: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  <a:t> 3</a:t>
            </a:r>
          </a:p>
          <a:p>
            <a:pPr algn="ctr"/>
            <a: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  <a:t>9-manna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E43E3A9-2EC4-4C18-9AFE-A30322B68495}"/>
              </a:ext>
            </a:extLst>
          </p:cNvPr>
          <p:cNvSpPr/>
          <p:nvPr/>
        </p:nvSpPr>
        <p:spPr>
          <a:xfrm>
            <a:off x="3747467" y="1278345"/>
            <a:ext cx="1825634" cy="1059724"/>
          </a:xfrm>
          <a:prstGeom prst="rect">
            <a:avLst/>
          </a:prstGeom>
          <a:solidFill>
            <a:srgbClr val="25A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Matchmiljö</a:t>
            </a:r>
            <a:endParaRPr lang="sv-SE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  <a:t>GUDH P15</a:t>
            </a:r>
            <a:b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endParaRPr lang="sv-SE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4F829AB-39A8-4258-AE53-4F4878A369BA}"/>
              </a:ext>
            </a:extLst>
          </p:cNvPr>
          <p:cNvSpPr/>
          <p:nvPr/>
        </p:nvSpPr>
        <p:spPr>
          <a:xfrm>
            <a:off x="6227033" y="3060197"/>
            <a:ext cx="2334126" cy="1179095"/>
          </a:xfrm>
          <a:prstGeom prst="rect">
            <a:avLst/>
          </a:prstGeom>
          <a:solidFill>
            <a:srgbClr val="97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i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Träningsgrupp</a:t>
            </a:r>
            <a:br>
              <a:rPr lang="sv-SE" dirty="0">
                <a:solidFill>
                  <a:srgbClr val="0070C0"/>
                </a:solidFill>
                <a:latin typeface="Franklin Gothic Book" panose="020B0503020102020204" pitchFamily="34" charset="0"/>
              </a:rPr>
            </a:br>
            <a:r>
              <a:rPr lang="sv-SE" dirty="0">
                <a:solidFill>
                  <a:srgbClr val="0070C0"/>
                </a:solidFill>
                <a:latin typeface="Franklin Gothic Book" panose="020B0503020102020204" pitchFamily="34" charset="0"/>
              </a:rPr>
              <a:t>Ungdom Pojk</a:t>
            </a:r>
          </a:p>
          <a:p>
            <a:pPr algn="ctr"/>
            <a:r>
              <a:rPr lang="sv-SE" dirty="0">
                <a:solidFill>
                  <a:srgbClr val="0070C0"/>
                </a:solidFill>
                <a:latin typeface="Franklin Gothic Book" panose="020B0503020102020204" pitchFamily="34" charset="0"/>
              </a:rPr>
              <a:t>P2011 </a:t>
            </a:r>
            <a:br>
              <a:rPr lang="sv-SE" dirty="0">
                <a:solidFill>
                  <a:srgbClr val="0070C0"/>
                </a:solidFill>
                <a:latin typeface="Franklin Gothic Book" panose="020B0503020102020204" pitchFamily="34" charset="0"/>
              </a:rPr>
            </a:br>
            <a:endParaRPr lang="sv-SE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AE8AF36-A89D-4C68-A724-D13FF18DE32F}"/>
              </a:ext>
            </a:extLst>
          </p:cNvPr>
          <p:cNvSpPr/>
          <p:nvPr/>
        </p:nvSpPr>
        <p:spPr>
          <a:xfrm>
            <a:off x="6242097" y="4754196"/>
            <a:ext cx="2334126" cy="82845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Träningsgrupp</a:t>
            </a:r>
            <a:endParaRPr lang="sv-SE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  <a:t>P 2013</a:t>
            </a:r>
          </a:p>
        </p:txBody>
      </p:sp>
      <p:cxnSp>
        <p:nvCxnSpPr>
          <p:cNvPr id="18" name="Rak pil 43">
            <a:extLst>
              <a:ext uri="{FF2B5EF4-FFF2-40B4-BE49-F238E27FC236}">
                <a16:creationId xmlns:a16="http://schemas.microsoft.com/office/drawing/2014/main" id="{63AF7C92-38A8-40D2-8AF1-94CAAC9E74C8}"/>
              </a:ext>
            </a:extLst>
          </p:cNvPr>
          <p:cNvCxnSpPr>
            <a:cxnSpLocks/>
          </p:cNvCxnSpPr>
          <p:nvPr/>
        </p:nvCxnSpPr>
        <p:spPr>
          <a:xfrm flipV="1">
            <a:off x="8648981" y="4077220"/>
            <a:ext cx="549500" cy="679903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43">
            <a:extLst>
              <a:ext uri="{FF2B5EF4-FFF2-40B4-BE49-F238E27FC236}">
                <a16:creationId xmlns:a16="http://schemas.microsoft.com/office/drawing/2014/main" id="{74DCC5EE-3F4C-4FA0-9FC4-10A25B937CEC}"/>
              </a:ext>
            </a:extLst>
          </p:cNvPr>
          <p:cNvCxnSpPr>
            <a:cxnSpLocks/>
          </p:cNvCxnSpPr>
          <p:nvPr/>
        </p:nvCxnSpPr>
        <p:spPr>
          <a:xfrm>
            <a:off x="8661802" y="3614364"/>
            <a:ext cx="543554" cy="0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43">
            <a:extLst>
              <a:ext uri="{FF2B5EF4-FFF2-40B4-BE49-F238E27FC236}">
                <a16:creationId xmlns:a16="http://schemas.microsoft.com/office/drawing/2014/main" id="{D26D4631-419C-415B-A482-167A0456913A}"/>
              </a:ext>
            </a:extLst>
          </p:cNvPr>
          <p:cNvCxnSpPr>
            <a:cxnSpLocks/>
          </p:cNvCxnSpPr>
          <p:nvPr/>
        </p:nvCxnSpPr>
        <p:spPr>
          <a:xfrm flipH="1" flipV="1">
            <a:off x="5670994" y="2497388"/>
            <a:ext cx="537017" cy="562809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F0BA684E-C400-4B90-9C00-EE9A508BFB77}"/>
              </a:ext>
            </a:extLst>
          </p:cNvPr>
          <p:cNvSpPr/>
          <p:nvPr/>
        </p:nvSpPr>
        <p:spPr>
          <a:xfrm>
            <a:off x="4047039" y="4519931"/>
            <a:ext cx="1672099" cy="7714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I träning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Externa spelare</a:t>
            </a:r>
          </a:p>
        </p:txBody>
      </p:sp>
      <p:cxnSp>
        <p:nvCxnSpPr>
          <p:cNvPr id="26" name="Rak pil 43">
            <a:extLst>
              <a:ext uri="{FF2B5EF4-FFF2-40B4-BE49-F238E27FC236}">
                <a16:creationId xmlns:a16="http://schemas.microsoft.com/office/drawing/2014/main" id="{1B5DDE3C-F69E-41AC-8742-950CF7F3C79D}"/>
              </a:ext>
            </a:extLst>
          </p:cNvPr>
          <p:cNvCxnSpPr>
            <a:cxnSpLocks/>
          </p:cNvCxnSpPr>
          <p:nvPr/>
        </p:nvCxnSpPr>
        <p:spPr>
          <a:xfrm flipV="1">
            <a:off x="5772825" y="4264790"/>
            <a:ext cx="361825" cy="209492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00E56A0C-CF26-4590-AB90-343D697653C6}"/>
              </a:ext>
            </a:extLst>
          </p:cNvPr>
          <p:cNvSpPr/>
          <p:nvPr/>
        </p:nvSpPr>
        <p:spPr>
          <a:xfrm>
            <a:off x="9280075" y="4754197"/>
            <a:ext cx="2321231" cy="828458"/>
          </a:xfrm>
          <a:prstGeom prst="rect">
            <a:avLst/>
          </a:prstGeom>
          <a:solidFill>
            <a:srgbClr val="25A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i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Matchmilö</a:t>
            </a:r>
            <a:endParaRPr lang="sv-SE" sz="12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sv-SE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Div</a:t>
            </a:r>
            <a: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  <a:t> 4 alt 5</a:t>
            </a:r>
          </a:p>
          <a:p>
            <a:pPr algn="ctr"/>
            <a: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  <a:t>9-manna</a:t>
            </a:r>
          </a:p>
        </p:txBody>
      </p:sp>
      <p:cxnSp>
        <p:nvCxnSpPr>
          <p:cNvPr id="29" name="Rak pil 43">
            <a:extLst>
              <a:ext uri="{FF2B5EF4-FFF2-40B4-BE49-F238E27FC236}">
                <a16:creationId xmlns:a16="http://schemas.microsoft.com/office/drawing/2014/main" id="{5E4156BE-F56B-49B8-9AF5-6506C5743A74}"/>
              </a:ext>
            </a:extLst>
          </p:cNvPr>
          <p:cNvCxnSpPr>
            <a:cxnSpLocks/>
          </p:cNvCxnSpPr>
          <p:nvPr/>
        </p:nvCxnSpPr>
        <p:spPr>
          <a:xfrm>
            <a:off x="8654927" y="5077931"/>
            <a:ext cx="543554" cy="0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ak pil 43">
            <a:extLst>
              <a:ext uri="{FF2B5EF4-FFF2-40B4-BE49-F238E27FC236}">
                <a16:creationId xmlns:a16="http://schemas.microsoft.com/office/drawing/2014/main" id="{46C069B5-5799-88AB-E9F4-FC902FC80614}"/>
              </a:ext>
            </a:extLst>
          </p:cNvPr>
          <p:cNvCxnSpPr>
            <a:cxnSpLocks/>
          </p:cNvCxnSpPr>
          <p:nvPr/>
        </p:nvCxnSpPr>
        <p:spPr>
          <a:xfrm flipH="1">
            <a:off x="5659748" y="1917198"/>
            <a:ext cx="587977" cy="0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36">
            <a:extLst>
              <a:ext uri="{FF2B5EF4-FFF2-40B4-BE49-F238E27FC236}">
                <a16:creationId xmlns:a16="http://schemas.microsoft.com/office/drawing/2014/main" id="{18968B06-6EBF-28A4-026E-66238BE49CB7}"/>
              </a:ext>
            </a:extLst>
          </p:cNvPr>
          <p:cNvCxnSpPr>
            <a:cxnSpLocks/>
          </p:cNvCxnSpPr>
          <p:nvPr/>
        </p:nvCxnSpPr>
        <p:spPr>
          <a:xfrm flipH="1">
            <a:off x="7386256" y="4274972"/>
            <a:ext cx="15064" cy="48991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 43">
            <a:extLst>
              <a:ext uri="{FF2B5EF4-FFF2-40B4-BE49-F238E27FC236}">
                <a16:creationId xmlns:a16="http://schemas.microsoft.com/office/drawing/2014/main" id="{EB4DEBA5-2A2C-0907-073B-7A8D7D4A4024}"/>
              </a:ext>
            </a:extLst>
          </p:cNvPr>
          <p:cNvCxnSpPr>
            <a:cxnSpLocks/>
          </p:cNvCxnSpPr>
          <p:nvPr/>
        </p:nvCxnSpPr>
        <p:spPr>
          <a:xfrm flipH="1">
            <a:off x="5620505" y="3642584"/>
            <a:ext cx="666462" cy="0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E88ED54C-7FD1-F7E6-A59A-8AE73829E6B1}"/>
              </a:ext>
            </a:extLst>
          </p:cNvPr>
          <p:cNvSpPr/>
          <p:nvPr/>
        </p:nvSpPr>
        <p:spPr>
          <a:xfrm>
            <a:off x="3281971" y="3060627"/>
            <a:ext cx="2321231" cy="1163913"/>
          </a:xfrm>
          <a:prstGeom prst="rect">
            <a:avLst/>
          </a:prstGeom>
          <a:solidFill>
            <a:srgbClr val="25A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Matchmiljö</a:t>
            </a:r>
            <a:endParaRPr lang="sv-SE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sv-SE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Div</a:t>
            </a:r>
            <a: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  <a:t> 3</a:t>
            </a:r>
          </a:p>
          <a:p>
            <a:pPr algn="ctr"/>
            <a:r>
              <a:rPr lang="sv-SE" dirty="0">
                <a:solidFill>
                  <a:schemeClr val="bg1"/>
                </a:solidFill>
                <a:latin typeface="Franklin Gothic Book" panose="020B0503020102020204" pitchFamily="34" charset="0"/>
              </a:rPr>
              <a:t>9-manna</a:t>
            </a:r>
          </a:p>
        </p:txBody>
      </p:sp>
    </p:spTree>
    <p:extLst>
      <p:ext uri="{BB962C8B-B14F-4D97-AF65-F5344CB8AC3E}">
        <p14:creationId xmlns:p14="http://schemas.microsoft.com/office/powerpoint/2010/main" val="108191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9C42064-4936-F981-69B7-9C300D01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261938"/>
            <a:ext cx="11112500" cy="633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92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E708EE1-C0AC-49C3-B53D-880CE4D2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Träningsplanering</a:t>
            </a:r>
            <a:endParaRPr lang="en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C6AE969-0A86-4932-A527-6376F453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63779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V.49-51</a:t>
            </a:r>
          </a:p>
          <a:p>
            <a:r>
              <a:rPr lang="sv-SE" dirty="0"/>
              <a:t>Här sätter vi nya vanor och kravbild inför kommande säsong.</a:t>
            </a:r>
          </a:p>
          <a:p>
            <a:r>
              <a:rPr lang="sv-SE" dirty="0"/>
              <a:t>V. 2-12</a:t>
            </a:r>
          </a:p>
          <a:p>
            <a:r>
              <a:rPr lang="sv-SE" dirty="0"/>
              <a:t>Försäsong. Fokus på </a:t>
            </a:r>
            <a:r>
              <a:rPr lang="sv-SE" dirty="0" err="1"/>
              <a:t>Fys</a:t>
            </a:r>
            <a:r>
              <a:rPr lang="sv-SE" dirty="0"/>
              <a:t> och bollkontroll</a:t>
            </a:r>
          </a:p>
          <a:p>
            <a:r>
              <a:rPr lang="sv-SE" dirty="0"/>
              <a:t>V.13-17</a:t>
            </a:r>
          </a:p>
          <a:p>
            <a:r>
              <a:rPr lang="sv-SE" dirty="0"/>
              <a:t>Förberedelse inför matchsäsong.</a:t>
            </a:r>
          </a:p>
          <a:p>
            <a:r>
              <a:rPr lang="sv-SE" dirty="0"/>
              <a:t>Spelsystem mm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AD60DF8D-1825-4EFC-9FDE-ECB1E4AD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9177"/>
              </p:ext>
            </p:extLst>
          </p:nvPr>
        </p:nvGraphicFramePr>
        <p:xfrm>
          <a:off x="4032870" y="1874565"/>
          <a:ext cx="6768048" cy="92938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8469"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Måndag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Tisdag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Onsdag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Torsdag</a:t>
                      </a:r>
                      <a:endParaRPr kumimoji="0" lang="sv-S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Fredag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Lördag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Söndag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331"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v. 49-51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Fotboll</a:t>
                      </a:r>
                    </a:p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Inne</a:t>
                      </a:r>
                    </a:p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err="1">
                          <a:latin typeface="Franklin Gothic Book" panose="020B0503020102020204" pitchFamily="34" charset="0"/>
                        </a:rPr>
                        <a:t>Fys</a:t>
                      </a:r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Inne</a:t>
                      </a:r>
                    </a:p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Individuellt</a:t>
                      </a:r>
                      <a:br>
                        <a:rPr lang="sv-SE" sz="1000" dirty="0">
                          <a:latin typeface="Franklin Gothic Book" panose="020B0503020102020204" pitchFamily="34" charset="0"/>
                        </a:rPr>
                      </a:br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pass</a:t>
                      </a: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D868D833-FC64-4CA7-BDBA-ADCE9A25B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41909"/>
              </p:ext>
            </p:extLst>
          </p:nvPr>
        </p:nvGraphicFramePr>
        <p:xfrm>
          <a:off x="4032870" y="3260011"/>
          <a:ext cx="6768048" cy="9287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7844"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Måndag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Tisdag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Onsdag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Torsdag</a:t>
                      </a:r>
                      <a:endParaRPr kumimoji="0" lang="sv-S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Fredag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Lördag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Söndag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34"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v. 2-13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err="1">
                          <a:latin typeface="Franklin Gothic Book" panose="020B0503020102020204" pitchFamily="34" charset="0"/>
                        </a:rPr>
                        <a:t>Fys</a:t>
                      </a:r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Inne</a:t>
                      </a:r>
                    </a:p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endParaRPr lang="sv-SE" sz="1000" dirty="0">
                        <a:latin typeface="Franklin Gothic Book" panose="020B0503020102020204" pitchFamily="34" charset="0"/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Individuellt</a:t>
                      </a:r>
                      <a:br>
                        <a:rPr lang="sv-SE" sz="1000" dirty="0">
                          <a:latin typeface="Franklin Gothic Book" panose="020B0503020102020204" pitchFamily="34" charset="0"/>
                        </a:rPr>
                      </a:br>
                      <a:r>
                        <a:rPr lang="sv-SE" sz="1000" dirty="0">
                          <a:latin typeface="Franklin Gothic Book" panose="020B0503020102020204" pitchFamily="34" charset="0"/>
                        </a:rPr>
                        <a:t>pass</a:t>
                      </a: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26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CF462B-F374-C2A8-62A3-512F8C6D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Målet med fysträningen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C5C578D-DBD8-8E94-196E-5CCDC345695B}"/>
              </a:ext>
            </a:extLst>
          </p:cNvPr>
          <p:cNvSpPr txBox="1"/>
          <p:nvPr/>
        </p:nvSpPr>
        <p:spPr>
          <a:xfrm>
            <a:off x="838200" y="1690688"/>
            <a:ext cx="718401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2400" b="1" dirty="0">
                <a:solidFill>
                  <a:schemeClr val="bg1"/>
                </a:solidFill>
              </a:rPr>
              <a:t>Förbättrad fysisk kapacitet</a:t>
            </a:r>
            <a:r>
              <a:rPr lang="sv-SE" sz="2400" dirty="0">
                <a:solidFill>
                  <a:schemeClr val="bg1"/>
                </a:solidFill>
              </a:rPr>
              <a:t>: Att utveckla styrka, uthållighet, snabbhet och smidighet, vilket är grundläggande för att prestera bra i fotboll</a:t>
            </a:r>
            <a:r>
              <a:rPr lang="sv-SE" sz="2400" baseline="30000" dirty="0">
                <a:solidFill>
                  <a:schemeClr val="bg1"/>
                </a:solidFill>
              </a:rPr>
              <a:t>.</a:t>
            </a:r>
            <a:endParaRPr lang="sv-SE" sz="2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2400" b="1" dirty="0">
                <a:solidFill>
                  <a:schemeClr val="bg1"/>
                </a:solidFill>
              </a:rPr>
              <a:t>Skadeförebyggande</a:t>
            </a:r>
            <a:r>
              <a:rPr lang="sv-SE" sz="2400" dirty="0">
                <a:solidFill>
                  <a:schemeClr val="bg1"/>
                </a:solidFill>
              </a:rPr>
              <a:t>: Genom att stärka muskler och leder minskar risken för skador, både under träning och matcher</a:t>
            </a:r>
            <a:r>
              <a:rPr lang="sv-SE" sz="2400" baseline="30000" dirty="0">
                <a:solidFill>
                  <a:schemeClr val="bg1"/>
                </a:solidFill>
              </a:rPr>
              <a:t>.</a:t>
            </a:r>
            <a:endParaRPr lang="sv-SE" sz="2400" b="0" i="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sv-SE" sz="2400" b="1" dirty="0">
                <a:solidFill>
                  <a:schemeClr val="bg1"/>
                </a:solidFill>
              </a:rPr>
              <a:t>Motorisk utveckling</a:t>
            </a:r>
            <a:r>
              <a:rPr lang="sv-SE" sz="2400" dirty="0">
                <a:solidFill>
                  <a:schemeClr val="bg1"/>
                </a:solidFill>
              </a:rPr>
              <a:t>: Att förbättra koordination, balans och kroppskontroll, vilket är viktigt för att utföra tekniska moment på planen.</a:t>
            </a:r>
            <a:endParaRPr lang="sv-SE" sz="24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3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A01CB-17FE-65F6-54DA-A531D30C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Styrka, koordination, kondition och explosivitet</a:t>
            </a:r>
            <a:endParaRPr lang="en-US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9C4747-1697-BF54-D730-3305DC59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8" y="1891800"/>
            <a:ext cx="11467570" cy="47491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281701759"/>
      </p:ext>
    </p:extLst>
  </p:cSld>
  <p:clrMapOvr>
    <a:masterClrMapping/>
  </p:clrMapOvr>
</p:sld>
</file>

<file path=ppt/theme/theme1.xml><?xml version="1.0" encoding="utf-8"?>
<a:theme xmlns:a="http://schemas.openxmlformats.org/drawingml/2006/main" name="Blå bakgr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t bakgr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869</Words>
  <Application>Microsoft Office PowerPoint</Application>
  <PresentationFormat>Bredbild</PresentationFormat>
  <Paragraphs>149</Paragraphs>
  <Slides>13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22" baseType="lpstr">
      <vt:lpstr>-apple-system</vt:lpstr>
      <vt:lpstr>Arial</vt:lpstr>
      <vt:lpstr>Arial Black</vt:lpstr>
      <vt:lpstr>Calibri</vt:lpstr>
      <vt:lpstr>Franklin Gothic Book</vt:lpstr>
      <vt:lpstr>Franklin Gothic Demi</vt:lpstr>
      <vt:lpstr>Wingdings</vt:lpstr>
      <vt:lpstr>Blå bakgrund</vt:lpstr>
      <vt:lpstr>Vit bakgrund</vt:lpstr>
      <vt:lpstr>Kvarnsvedens IK</vt:lpstr>
      <vt:lpstr>Agenda</vt:lpstr>
      <vt:lpstr>Presentation Teamet </vt:lpstr>
      <vt:lpstr>Förväntningar på varandra!</vt:lpstr>
      <vt:lpstr>Spel- och  träningsmiljöer</vt:lpstr>
      <vt:lpstr>PowerPoint-presentation</vt:lpstr>
      <vt:lpstr>Träningsplanering</vt:lpstr>
      <vt:lpstr>Målet med fysträningen</vt:lpstr>
      <vt:lpstr>Styrka, koordination, kondition och explosivitet</vt:lpstr>
      <vt:lpstr>Uttagning till match –”vi gör det tillsammans”</vt:lpstr>
      <vt:lpstr>Aktiviteter och cuper</vt:lpstr>
      <vt:lpstr>Frågor?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Lotta Lundin</dc:creator>
  <cp:lastModifiedBy>Ulf Andersson</cp:lastModifiedBy>
  <cp:revision>29</cp:revision>
  <dcterms:created xsi:type="dcterms:W3CDTF">2021-05-21T10:12:06Z</dcterms:created>
  <dcterms:modified xsi:type="dcterms:W3CDTF">2024-12-04T05:31:57Z</dcterms:modified>
</cp:coreProperties>
</file>